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10287000" cx="18288000"/>
  <p:notesSz cx="10287000" cy="18288000"/>
  <p:embeddedFontLst>
    <p:embeddedFont>
      <p:font typeface="Noto Sans KR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240">
          <p15:clr>
            <a:srgbClr val="000000"/>
          </p15:clr>
        </p15:guide>
        <p15:guide id="2" pos="5760">
          <p15:clr>
            <a:srgbClr val="000000"/>
          </p15:clr>
        </p15:guide>
      </p15:sldGuideLst>
    </p:ext>
    <p:ext uri="GoogleSlidesCustomDataVersion2">
      <go:slidesCustomData xmlns:go="http://customooxmlschemas.google.com/" r:id="rId20" roundtripDataSignature="AMtx7mgMcpQeBBS5NgIjoCzl15Iff/22q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240" orient="horz"/>
        <p:guide pos="57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NotoSansKR-bold.fntdata"/><Relationship Id="rId6" Type="http://schemas.openxmlformats.org/officeDocument/2006/relationships/slide" Target="slides/slide1.xml"/><Relationship Id="rId18" Type="http://schemas.openxmlformats.org/officeDocument/2006/relationships/font" Target="fonts/NotoSansKR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44577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5827713" y="0"/>
            <a:ext cx="44577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7370425"/>
            <a:ext cx="44577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5827713" y="17370425"/>
            <a:ext cx="44577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" name="Google Shape;13;p1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1:notes"/>
          <p:cNvSpPr txBox="1"/>
          <p:nvPr>
            <p:ph idx="12" type="sldNum"/>
          </p:nvPr>
        </p:nvSpPr>
        <p:spPr>
          <a:xfrm>
            <a:off x="5827713" y="17370425"/>
            <a:ext cx="44577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0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10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0:notes"/>
          <p:cNvSpPr txBox="1"/>
          <p:nvPr>
            <p:ph idx="12" type="sldNum"/>
          </p:nvPr>
        </p:nvSpPr>
        <p:spPr>
          <a:xfrm>
            <a:off x="5827713" y="17370425"/>
            <a:ext cx="44577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1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11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1:notes"/>
          <p:cNvSpPr txBox="1"/>
          <p:nvPr>
            <p:ph idx="12" type="sldNum"/>
          </p:nvPr>
        </p:nvSpPr>
        <p:spPr>
          <a:xfrm>
            <a:off x="5827713" y="17370425"/>
            <a:ext cx="44577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2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12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2:notes"/>
          <p:cNvSpPr txBox="1"/>
          <p:nvPr>
            <p:ph idx="12" type="sldNum"/>
          </p:nvPr>
        </p:nvSpPr>
        <p:spPr>
          <a:xfrm>
            <a:off x="5827713" y="17370425"/>
            <a:ext cx="44577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" name="Google Shape;23;p2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:notes"/>
          <p:cNvSpPr txBox="1"/>
          <p:nvPr>
            <p:ph idx="12" type="sldNum"/>
          </p:nvPr>
        </p:nvSpPr>
        <p:spPr>
          <a:xfrm>
            <a:off x="5827713" y="17370425"/>
            <a:ext cx="44577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" name="Google Shape;29;p3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3:notes"/>
          <p:cNvSpPr txBox="1"/>
          <p:nvPr>
            <p:ph idx="12" type="sldNum"/>
          </p:nvPr>
        </p:nvSpPr>
        <p:spPr>
          <a:xfrm>
            <a:off x="5827713" y="17370425"/>
            <a:ext cx="44577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" name="Google Shape;35;p4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4:notes"/>
          <p:cNvSpPr txBox="1"/>
          <p:nvPr>
            <p:ph idx="12" type="sldNum"/>
          </p:nvPr>
        </p:nvSpPr>
        <p:spPr>
          <a:xfrm>
            <a:off x="5827713" y="17370425"/>
            <a:ext cx="44577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" name="Google Shape;41;p5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5:notes"/>
          <p:cNvSpPr txBox="1"/>
          <p:nvPr>
            <p:ph idx="12" type="sldNum"/>
          </p:nvPr>
        </p:nvSpPr>
        <p:spPr>
          <a:xfrm>
            <a:off x="5827713" y="17370425"/>
            <a:ext cx="44577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" name="Google Shape;50;p6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6:notes"/>
          <p:cNvSpPr txBox="1"/>
          <p:nvPr>
            <p:ph idx="12" type="sldNum"/>
          </p:nvPr>
        </p:nvSpPr>
        <p:spPr>
          <a:xfrm>
            <a:off x="5827713" y="17370425"/>
            <a:ext cx="44577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7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7:notes"/>
          <p:cNvSpPr txBox="1"/>
          <p:nvPr>
            <p:ph idx="12" type="sldNum"/>
          </p:nvPr>
        </p:nvSpPr>
        <p:spPr>
          <a:xfrm>
            <a:off x="5827713" y="17370425"/>
            <a:ext cx="44577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8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8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8:notes"/>
          <p:cNvSpPr txBox="1"/>
          <p:nvPr>
            <p:ph idx="12" type="sldNum"/>
          </p:nvPr>
        </p:nvSpPr>
        <p:spPr>
          <a:xfrm>
            <a:off x="5827713" y="17370425"/>
            <a:ext cx="44577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:notes"/>
          <p:cNvSpPr/>
          <p:nvPr>
            <p:ph idx="2" type="sldImg"/>
          </p:nvPr>
        </p:nvSpPr>
        <p:spPr>
          <a:xfrm>
            <a:off x="-952500" y="1371600"/>
            <a:ext cx="12192000" cy="6858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9:notes"/>
          <p:cNvSpPr txBox="1"/>
          <p:nvPr>
            <p:ph idx="1" type="body"/>
          </p:nvPr>
        </p:nvSpPr>
        <p:spPr>
          <a:xfrm>
            <a:off x="1028700" y="8686800"/>
            <a:ext cx="8229600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9:notes"/>
          <p:cNvSpPr txBox="1"/>
          <p:nvPr>
            <p:ph idx="12" type="sldNum"/>
          </p:nvPr>
        </p:nvSpPr>
        <p:spPr>
          <a:xfrm>
            <a:off x="5827713" y="17370425"/>
            <a:ext cx="44577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6" name="Google Shape;1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" name="Google Shape;17;p1"/>
          <p:cNvGrpSpPr/>
          <p:nvPr/>
        </p:nvGrpSpPr>
        <p:grpSpPr>
          <a:xfrm>
            <a:off x="3885550" y="3467850"/>
            <a:ext cx="10830900" cy="3225000"/>
            <a:chOff x="3885550" y="3467850"/>
            <a:chExt cx="10830900" cy="3225000"/>
          </a:xfrm>
        </p:grpSpPr>
        <p:sp>
          <p:nvSpPr>
            <p:cNvPr id="18" name="Google Shape;18;p1"/>
            <p:cNvSpPr/>
            <p:nvPr/>
          </p:nvSpPr>
          <p:spPr>
            <a:xfrm>
              <a:off x="3885550" y="3467850"/>
              <a:ext cx="10830900" cy="32250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1"/>
            <p:cNvSpPr txBox="1"/>
            <p:nvPr/>
          </p:nvSpPr>
          <p:spPr>
            <a:xfrm>
              <a:off x="5828325" y="3966275"/>
              <a:ext cx="6945300" cy="95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5000">
                  <a:latin typeface="Noto Sans KR"/>
                  <a:ea typeface="Noto Sans KR"/>
                  <a:cs typeface="Noto Sans KR"/>
                  <a:sym typeface="Noto Sans KR"/>
                </a:rPr>
                <a:t>지역 정보 분석 서비스</a:t>
              </a:r>
              <a:endParaRPr sz="5000"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20" name="Google Shape;20;p1"/>
            <p:cNvSpPr txBox="1"/>
            <p:nvPr/>
          </p:nvSpPr>
          <p:spPr>
            <a:xfrm>
              <a:off x="6503350" y="4920575"/>
              <a:ext cx="5595300" cy="126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-KR" sz="7000">
                  <a:latin typeface="Noto Sans KR"/>
                  <a:ea typeface="Noto Sans KR"/>
                  <a:cs typeface="Noto Sans KR"/>
                  <a:sym typeface="Noto Sans KR"/>
                </a:rPr>
                <a:t>보그미</a:t>
              </a:r>
              <a:endParaRPr b="1" sz="7000"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2" name="Google Shape;92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289659" y="2057028"/>
            <a:ext cx="13708681" cy="771196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4" name="Google Shape;94;p10"/>
          <p:cNvGrpSpPr/>
          <p:nvPr/>
        </p:nvGrpSpPr>
        <p:grpSpPr>
          <a:xfrm>
            <a:off x="8419604" y="5652652"/>
            <a:ext cx="1448790" cy="1472538"/>
            <a:chOff x="8152410" y="5712031"/>
            <a:chExt cx="1781298" cy="1781298"/>
          </a:xfrm>
        </p:grpSpPr>
        <p:sp>
          <p:nvSpPr>
            <p:cNvPr id="95" name="Google Shape;95;p10"/>
            <p:cNvSpPr/>
            <p:nvPr/>
          </p:nvSpPr>
          <p:spPr>
            <a:xfrm>
              <a:off x="8152410" y="5712031"/>
              <a:ext cx="1781298" cy="1781298"/>
            </a:xfrm>
            <a:prstGeom prst="ellipse">
              <a:avLst/>
            </a:prstGeom>
            <a:noFill/>
            <a:ln cap="flat" cmpd="sng" w="762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10"/>
            <p:cNvSpPr/>
            <p:nvPr/>
          </p:nvSpPr>
          <p:spPr>
            <a:xfrm rot="5400000">
              <a:off x="8692738" y="6216732"/>
              <a:ext cx="902524" cy="771896"/>
            </a:xfrm>
            <a:prstGeom prst="triangle">
              <a:avLst>
                <a:gd fmla="val 50000" name="adj"/>
              </a:avLst>
            </a:prstGeom>
            <a:solidFill>
              <a:schemeClr val="dk1"/>
            </a:solidFill>
            <a:ln cap="flat" cmpd="sng" w="127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2" name="Google Shape;102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08" name="Google Shape;108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6" name="Google Shape;2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2" name="Google Shape;3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8" name="Google Shape;3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4" name="Google Shape;4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" name="Google Shape;45;p5"/>
          <p:cNvGrpSpPr/>
          <p:nvPr/>
        </p:nvGrpSpPr>
        <p:grpSpPr>
          <a:xfrm>
            <a:off x="12480966" y="2458192"/>
            <a:ext cx="4399792" cy="2363190"/>
            <a:chOff x="12480966" y="2458192"/>
            <a:chExt cx="4399792" cy="2363190"/>
          </a:xfrm>
        </p:grpSpPr>
        <p:sp>
          <p:nvSpPr>
            <p:cNvPr id="46" name="Google Shape;46;p5"/>
            <p:cNvSpPr/>
            <p:nvPr/>
          </p:nvSpPr>
          <p:spPr>
            <a:xfrm>
              <a:off x="12480966" y="2458192"/>
              <a:ext cx="4399792" cy="236319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38100">
              <a:solidFill>
                <a:srgbClr val="0070C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5"/>
            <p:cNvSpPr txBox="1"/>
            <p:nvPr/>
          </p:nvSpPr>
          <p:spPr>
            <a:xfrm>
              <a:off x="12650182" y="2810810"/>
              <a:ext cx="4061361" cy="165795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ko-KR" sz="2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법정동별 인프라를</a:t>
              </a:r>
              <a:endPara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ko-KR" sz="2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교육, 의료, 환경, 소비, 여가, 음식 카테고리로 분류</a:t>
              </a:r>
              <a:endPara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ko-KR" sz="2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K-means 알고리즘을 통한 군집화</a:t>
              </a:r>
              <a:endPara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3" name="Google Shape;5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Google Shape;54;p6"/>
          <p:cNvGrpSpPr/>
          <p:nvPr/>
        </p:nvGrpSpPr>
        <p:grpSpPr>
          <a:xfrm>
            <a:off x="12311751" y="7661154"/>
            <a:ext cx="4399792" cy="1567543"/>
            <a:chOff x="12311751" y="7125195"/>
            <a:chExt cx="4399792" cy="1567543"/>
          </a:xfrm>
        </p:grpSpPr>
        <p:sp>
          <p:nvSpPr>
            <p:cNvPr id="55" name="Google Shape;55;p6"/>
            <p:cNvSpPr/>
            <p:nvPr/>
          </p:nvSpPr>
          <p:spPr>
            <a:xfrm>
              <a:off x="12311751" y="7125195"/>
              <a:ext cx="4399792" cy="1567543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38100">
              <a:solidFill>
                <a:schemeClr val="accent6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6"/>
            <p:cNvSpPr txBox="1"/>
            <p:nvPr/>
          </p:nvSpPr>
          <p:spPr>
            <a:xfrm>
              <a:off x="12480967" y="7477813"/>
              <a:ext cx="4061361" cy="8602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ko-KR" sz="2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사용자가 원하는 가중치에 대한</a:t>
              </a:r>
              <a:endPara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ko-KR" sz="2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선호지수 시각화</a:t>
              </a:r>
              <a:endPara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62" name="Google Shape;6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" name="Google Shape;63;p7"/>
          <p:cNvGrpSpPr/>
          <p:nvPr/>
        </p:nvGrpSpPr>
        <p:grpSpPr>
          <a:xfrm>
            <a:off x="12157342" y="3279074"/>
            <a:ext cx="4399792" cy="2622963"/>
            <a:chOff x="12157342" y="3279074"/>
            <a:chExt cx="4399792" cy="2622963"/>
          </a:xfrm>
        </p:grpSpPr>
        <p:sp>
          <p:nvSpPr>
            <p:cNvPr id="64" name="Google Shape;64;p7"/>
            <p:cNvSpPr/>
            <p:nvPr/>
          </p:nvSpPr>
          <p:spPr>
            <a:xfrm>
              <a:off x="12157342" y="3279074"/>
              <a:ext cx="4399792" cy="2622963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38100">
              <a:solidFill>
                <a:srgbClr val="7733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7"/>
            <p:cNvSpPr txBox="1"/>
            <p:nvPr/>
          </p:nvSpPr>
          <p:spPr>
            <a:xfrm>
              <a:off x="12326558" y="3631692"/>
              <a:ext cx="4061361" cy="20928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ko-KR" sz="2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CCTV 개수, 가로등 개수, 공원 수,</a:t>
              </a:r>
              <a:endParaRPr/>
            </a:p>
            <a:p>
              <a:pPr indent="0" lvl="0" marL="0" marR="0" rtl="0" algn="ct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ko-KR" sz="2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놀이터 수, 유흥업소 수를 </a:t>
              </a:r>
              <a:endPara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ko-KR" sz="2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이용하여 범죄율 예측</a:t>
              </a:r>
              <a:endPara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ko-KR" sz="2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CatBoost 모델을 이용하여</a:t>
              </a:r>
              <a:endPara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ko-KR" sz="2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학습</a:t>
              </a:r>
              <a:endPara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6" name="Google Shape;66;p7"/>
          <p:cNvGrpSpPr/>
          <p:nvPr/>
        </p:nvGrpSpPr>
        <p:grpSpPr>
          <a:xfrm>
            <a:off x="1362672" y="7300970"/>
            <a:ext cx="4399792" cy="2064822"/>
            <a:chOff x="1362672" y="6996052"/>
            <a:chExt cx="4399792" cy="2064822"/>
          </a:xfrm>
        </p:grpSpPr>
        <p:sp>
          <p:nvSpPr>
            <p:cNvPr id="67" name="Google Shape;67;p7"/>
            <p:cNvSpPr/>
            <p:nvPr/>
          </p:nvSpPr>
          <p:spPr>
            <a:xfrm>
              <a:off x="1362672" y="6996052"/>
              <a:ext cx="4399792" cy="2064822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38100">
              <a:solidFill>
                <a:srgbClr val="7733F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7"/>
            <p:cNvSpPr txBox="1"/>
            <p:nvPr/>
          </p:nvSpPr>
          <p:spPr>
            <a:xfrm>
              <a:off x="1531888" y="7348669"/>
              <a:ext cx="4061361" cy="125784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ko-KR" sz="2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R² (결정 계수): 0.8741241004703평균 제곱 오차(MSE): 0.01079247119</a:t>
              </a:r>
              <a:endPara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74" name="Google Shape;7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" name="Google Shape;75;p8"/>
          <p:cNvGrpSpPr/>
          <p:nvPr/>
        </p:nvGrpSpPr>
        <p:grpSpPr>
          <a:xfrm>
            <a:off x="12157342" y="3279074"/>
            <a:ext cx="4399792" cy="2622963"/>
            <a:chOff x="12157342" y="3279074"/>
            <a:chExt cx="4399792" cy="2622963"/>
          </a:xfrm>
        </p:grpSpPr>
        <p:sp>
          <p:nvSpPr>
            <p:cNvPr id="76" name="Google Shape;76;p8"/>
            <p:cNvSpPr/>
            <p:nvPr/>
          </p:nvSpPr>
          <p:spPr>
            <a:xfrm>
              <a:off x="12157342" y="3279074"/>
              <a:ext cx="4399792" cy="2622963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3810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8"/>
            <p:cNvSpPr txBox="1"/>
            <p:nvPr/>
          </p:nvSpPr>
          <p:spPr>
            <a:xfrm>
              <a:off x="12326558" y="3631692"/>
              <a:ext cx="4061361" cy="209288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ko-KR" sz="2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버스정류장과 지하철역의 위치 데이터를 바탕으로 카카오map API를 이용하여 자치구를 뽑아냄</a:t>
              </a:r>
              <a:endPara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ko-KR" sz="2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자치구별 정류장 및 역의 개수를 계산</a:t>
              </a:r>
              <a:endPara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83" name="Google Shape;8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" name="Google Shape;84;p9"/>
          <p:cNvGrpSpPr/>
          <p:nvPr/>
        </p:nvGrpSpPr>
        <p:grpSpPr>
          <a:xfrm>
            <a:off x="12074215" y="3541816"/>
            <a:ext cx="4399792" cy="1601684"/>
            <a:chOff x="12157342" y="3279075"/>
            <a:chExt cx="4399792" cy="1601684"/>
          </a:xfrm>
        </p:grpSpPr>
        <p:sp>
          <p:nvSpPr>
            <p:cNvPr id="85" name="Google Shape;85;p9"/>
            <p:cNvSpPr/>
            <p:nvPr/>
          </p:nvSpPr>
          <p:spPr>
            <a:xfrm>
              <a:off x="12157342" y="3279075"/>
              <a:ext cx="4399792" cy="1601684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 cap="flat" cmpd="sng" w="38100">
              <a:solidFill>
                <a:schemeClr val="accent5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9"/>
            <p:cNvSpPr txBox="1"/>
            <p:nvPr/>
          </p:nvSpPr>
          <p:spPr>
            <a:xfrm>
              <a:off x="12326558" y="3631692"/>
              <a:ext cx="4061361" cy="85773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ko-KR" sz="20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자치구별 평균 전세가율 데이터를 바탕으로 지도에 시각화 후 제공</a:t>
              </a:r>
              <a:endPara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2024-08-22T11:52:22Z</dcterms:created>
  <dc:creator>PptxGenJS</dc:creator>
</cp:coreProperties>
</file>